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entation.xml" ContentType="application/vnd.openxmlformats-officedocument.presentationml.presentation.main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theme/theme5.xml" ContentType="application/vnd.openxmlformats-officedocument.them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62" r:id="rId2"/>
    <p:sldMasterId id="2147483664" r:id="rId3"/>
    <p:sldMasterId id="2147483739" r:id="rId4"/>
  </p:sldMasterIdLst>
  <p:notesMasterIdLst>
    <p:notesMasterId r:id="rId24"/>
  </p:notesMasterIdLst>
  <p:sldIdLst>
    <p:sldId id="321" r:id="rId5"/>
    <p:sldId id="406" r:id="rId6"/>
    <p:sldId id="408" r:id="rId7"/>
    <p:sldId id="380" r:id="rId8"/>
    <p:sldId id="407" r:id="rId9"/>
    <p:sldId id="409" r:id="rId10"/>
    <p:sldId id="410" r:id="rId11"/>
    <p:sldId id="411" r:id="rId12"/>
    <p:sldId id="412" r:id="rId13"/>
    <p:sldId id="396" r:id="rId14"/>
    <p:sldId id="414" r:id="rId15"/>
    <p:sldId id="402" r:id="rId16"/>
    <p:sldId id="403" r:id="rId17"/>
    <p:sldId id="404" r:id="rId18"/>
    <p:sldId id="383" r:id="rId19"/>
    <p:sldId id="415" r:id="rId20"/>
    <p:sldId id="416" r:id="rId21"/>
    <p:sldId id="432" r:id="rId22"/>
    <p:sldId id="386" r:id="rId23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265D"/>
    <a:srgbClr val="EBAFB5"/>
    <a:srgbClr val="F34B77"/>
    <a:srgbClr val="020000"/>
    <a:srgbClr val="303030"/>
    <a:srgbClr val="F4D3D6"/>
    <a:srgbClr val="F9E8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3661" autoAdjust="0"/>
  </p:normalViewPr>
  <p:slideViewPr>
    <p:cSldViewPr snapToGrid="0" snapToObjects="1">
      <p:cViewPr varScale="1">
        <p:scale>
          <a:sx n="102" d="100"/>
          <a:sy n="102" d="100"/>
        </p:scale>
        <p:origin x="1920" y="1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6" d="100"/>
        <a:sy n="7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customXml" Target="../customXml/item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customXml" Target="../customXml/item3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Relationship Id="rId30" Type="http://schemas.openxmlformats.org/officeDocument/2006/relationships/customXml" Target="../customXml/item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498697-E7EB-B84D-9726-13965ED94444}" type="datetimeFigureOut">
              <a:rPr lang="en-US" smtClean="0"/>
              <a:pPr/>
              <a:t>8/21/24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C6CD5E-26BD-9B45-BB2F-78648736C277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2882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323529" y="44627"/>
            <a:ext cx="7272808" cy="720079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pt-BR" dirty="0"/>
              <a:t>Slide 1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79512" y="908720"/>
            <a:ext cx="8712968" cy="5328592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x-none"/>
              <a:t>Click to edit Master subtitle style</a:t>
            </a:r>
            <a:endParaRPr lang="pt-BR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DC2E43-1104-4361-9C00-4DD9ABBC5D8F}" type="datetimeFigureOut">
              <a:rPr lang="pt-BR" smtClean="0"/>
              <a:pPr/>
              <a:t>21/08/2024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B9FE3-D63C-4A40-B010-4651D12E128D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118232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DC2E43-1104-4361-9C00-4DD9ABBC5D8F}" type="datetimeFigureOut">
              <a:rPr lang="pt-BR" smtClean="0"/>
              <a:pPr/>
              <a:t>21/08/2024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B9FE3-D63C-4A40-B010-4651D12E128D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143957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0825E-4A15-4D39-8176-1F07E904CB30}" type="datetimeFigureOut">
              <a:rPr lang="en-US" smtClean="0"/>
              <a:pPr/>
              <a:t>8/21/24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4AAA4-6363-4581-962D-1ACCC2D600C5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6296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1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DC2E43-1104-4361-9C00-4DD9ABBC5D8F}" type="datetimeFigureOut">
              <a:rPr lang="pt-BR" smtClean="0"/>
              <a:pPr/>
              <a:t>21/08/2024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B9FE3-D63C-4A40-B010-4651D12E128D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873397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DC2E43-1104-4361-9C00-4DD9ABBC5D8F}" type="datetimeFigureOut">
              <a:rPr lang="pt-BR" smtClean="0"/>
              <a:pPr/>
              <a:t>21/08/2024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B9FE3-D63C-4A40-B010-4651D12E128D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037524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DC2E43-1104-4361-9C00-4DD9ABBC5D8F}" type="datetimeFigureOut">
              <a:rPr lang="pt-BR" smtClean="0"/>
              <a:pPr/>
              <a:t>21/08/2024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B9FE3-D63C-4A40-B010-4651D12E128D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698760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DC2E43-1104-4361-9C00-4DD9ABBC5D8F}" type="datetimeFigureOut">
              <a:rPr lang="pt-BR" smtClean="0"/>
              <a:pPr/>
              <a:t>21/08/2024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B9FE3-D63C-4A40-B010-4651D12E128D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833562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udo_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51521" y="908720"/>
            <a:ext cx="7632848" cy="5328592"/>
          </a:xfrm>
        </p:spPr>
        <p:txBody>
          <a:bodyPr/>
          <a:lstStyle/>
          <a:p>
            <a:pPr lvl="0"/>
            <a:r>
              <a:rPr lang="pt-BR" dirty="0"/>
              <a:t>Clique para editar o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fld id="{8A4DB464-D8D8-41F6-9F38-5EDC4563F372}" type="slidenum">
              <a:rPr lang="pt-BR" smtClean="0"/>
              <a:pPr/>
              <a:t>‹nº›</a:t>
            </a:fld>
            <a:endParaRPr lang="pt-BR" dirty="0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13" hasCustomPrompt="1"/>
          </p:nvPr>
        </p:nvSpPr>
        <p:spPr>
          <a:xfrm>
            <a:off x="251521" y="44626"/>
            <a:ext cx="7704534" cy="575791"/>
          </a:xfrm>
        </p:spPr>
        <p:txBody>
          <a:bodyPr/>
          <a:lstStyle>
            <a:lvl1pPr marL="0" indent="0">
              <a:buNone/>
              <a:defRPr b="1">
                <a:effectLst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</p:spTree>
    <p:extLst>
      <p:ext uri="{BB962C8B-B14F-4D97-AF65-F5344CB8AC3E}">
        <p14:creationId xmlns:p14="http://schemas.microsoft.com/office/powerpoint/2010/main" val="18176653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l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ço Reservado para Imagem 7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6858000"/>
          </a:xfrm>
        </p:spPr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25923287"/>
      </p:ext>
    </p:extLst>
  </p:cSld>
  <p:clrMapOvr>
    <a:masterClrMapping/>
  </p:clrMapOvr>
  <p:transition spd="med">
    <p:fade thruBlk="1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Quads Escuro MBA">
    <p:bg>
      <p:bgPr>
        <a:blipFill rotWithShape="1">
          <a:blip r:embed="rId2" cstate="print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895817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190501"/>
            <a:ext cx="7323138" cy="555625"/>
          </a:xfrm>
        </p:spPr>
        <p:txBody>
          <a:bodyPr/>
          <a:lstStyle/>
          <a:p>
            <a:r>
              <a:rPr lang="x-none"/>
              <a:t>Click to edit Master title style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41623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0" y="44625"/>
            <a:ext cx="7596336" cy="1224136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pt-BR" dirty="0"/>
              <a:t>Slide 2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475657" y="1340768"/>
            <a:ext cx="6192688" cy="4104456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dirty="0"/>
              <a:t>Clique para editar o estilo do subtítulo mestre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1619673" y="44625"/>
            <a:ext cx="6120680" cy="1008112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pt-BR" dirty="0"/>
              <a:t>Slide 3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47664" y="1268760"/>
            <a:ext cx="6192688" cy="4176464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dirty="0"/>
              <a:t>Clique para editar o estilo do subtítulo mestre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x-none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9D725-AF79-4FB6-8D02-83EAC61E3211}" type="datetimeFigureOut">
              <a:rPr lang="en-US" smtClean="0"/>
              <a:pPr/>
              <a:t>8/21/24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629CB-7937-4506-A327-ACF88B95BB03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8566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DC2E43-1104-4361-9C00-4DD9ABBC5D8F}" type="datetimeFigureOut">
              <a:rPr lang="pt-BR" smtClean="0"/>
              <a:pPr/>
              <a:t>21/08/2024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B9FE3-D63C-4A40-B010-4651D12E128D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585481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9D725-AF79-4FB6-8D02-83EAC61E3211}" type="datetimeFigureOut">
              <a:rPr lang="en-US" smtClean="0"/>
              <a:pPr/>
              <a:t>8/21/24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629CB-7937-4506-A327-ACF88B95BB03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828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2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2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DC2E43-1104-4361-9C00-4DD9ABBC5D8F}" type="datetimeFigureOut">
              <a:rPr lang="pt-BR" smtClean="0"/>
              <a:pPr/>
              <a:t>21/08/2024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B9FE3-D63C-4A40-B010-4651D12E128D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382924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eg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4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5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13" Type="http://schemas.openxmlformats.org/officeDocument/2006/relationships/slideLayout" Target="../slideLayouts/slideLayout18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7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0.xml"/><Relationship Id="rId15" Type="http://schemas.openxmlformats.org/officeDocument/2006/relationships/theme" Target="../theme/theme4.xml"/><Relationship Id="rId10" Type="http://schemas.openxmlformats.org/officeDocument/2006/relationships/slideLayout" Target="../slideLayouts/slideLayout15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DC2E43-1104-4361-9C00-4DD9ABBC5D8F}" type="datetimeFigureOut">
              <a:rPr lang="pt-BR" smtClean="0"/>
              <a:pPr/>
              <a:t>21/08/2024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BB9FE3-D63C-4A40-B010-4651D12E128D}" type="slidenum">
              <a:rPr lang="pt-BR" smtClean="0"/>
              <a:pPr/>
              <a:t>‹nº›</a:t>
            </a:fld>
            <a:endParaRPr lang="pt-BR"/>
          </a:p>
        </p:txBody>
      </p:sp>
      <p:pic>
        <p:nvPicPr>
          <p:cNvPr id="2050" name="Picture 2" descr="K:\Júnior\B.I\FIAP Shift\Template 4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2"/>
            <a:ext cx="9144000" cy="6858001"/>
          </a:xfrm>
          <a:prstGeom prst="rect">
            <a:avLst/>
          </a:prstGeom>
          <a:noFill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7" r:id="rId2"/>
    <p:sldLayoutId id="2147483668" r:id="rId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F66E0A-C854-4299-A8D3-265B33E61F69}" type="datetimeFigureOut">
              <a:rPr lang="pt-BR" smtClean="0"/>
              <a:pPr/>
              <a:t>21/08/2024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79B6C0-1EBF-4909-A23C-2B4E6C0F9776}" type="slidenum">
              <a:rPr lang="pt-BR" smtClean="0"/>
              <a:pPr/>
              <a:t>‹nº›</a:t>
            </a:fld>
            <a:endParaRPr lang="pt-BR"/>
          </a:p>
        </p:txBody>
      </p:sp>
      <p:pic>
        <p:nvPicPr>
          <p:cNvPr id="3074" name="Picture 2" descr="K:\Júnior\B.I\FIAP Shift\Template 2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B5FC2F-4F59-4DA4-9C31-80974F5350D2}" type="datetimeFigureOut">
              <a:rPr lang="pt-BR" smtClean="0"/>
              <a:pPr/>
              <a:t>21/08/2024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8BDE16-AB64-4071-8A5E-208E5097AA46}" type="slidenum">
              <a:rPr lang="pt-BR" smtClean="0"/>
              <a:pPr/>
              <a:t>‹nº›</a:t>
            </a:fld>
            <a:endParaRPr lang="pt-BR"/>
          </a:p>
        </p:txBody>
      </p:sp>
      <p:pic>
        <p:nvPicPr>
          <p:cNvPr id="4098" name="Picture 2" descr="K:\Júnior\B.I\FIAP Shift\Template 3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-99393"/>
            <a:ext cx="9276524" cy="6957393"/>
          </a:xfrm>
          <a:prstGeom prst="rect">
            <a:avLst/>
          </a:prstGeom>
          <a:noFill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DC2E43-1104-4361-9C00-4DD9ABBC5D8F}" type="datetimeFigureOut">
              <a:rPr lang="pt-BR" smtClean="0"/>
              <a:pPr/>
              <a:t>21/08/2024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BB9FE3-D63C-4A40-B010-4651D12E128D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710622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45" r:id="rId6"/>
    <p:sldLayoutId id="2147483746" r:id="rId7"/>
    <p:sldLayoutId id="2147483747" r:id="rId8"/>
    <p:sldLayoutId id="2147483748" r:id="rId9"/>
    <p:sldLayoutId id="2147483749" r:id="rId10"/>
    <p:sldLayoutId id="2147483750" r:id="rId11"/>
    <p:sldLayoutId id="2147483751" r:id="rId12"/>
    <p:sldLayoutId id="2147483753" r:id="rId13"/>
    <p:sldLayoutId id="2147483754" r:id="rId1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FIAP-NOVO-2014-MAGENTO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3125" y="1999290"/>
            <a:ext cx="3604019" cy="1051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484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395134" y="329329"/>
            <a:ext cx="67943" cy="647701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0" y="0"/>
            <a:ext cx="9144000" cy="7875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8365985" y="6141017"/>
            <a:ext cx="789666" cy="410186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9" name="TextBox 20"/>
          <p:cNvSpPr txBox="1">
            <a:spLocks noGrp="1"/>
          </p:cNvSpPr>
          <p:nvPr>
            <p:ph idx="1"/>
          </p:nvPr>
        </p:nvSpPr>
        <p:spPr>
          <a:xfrm>
            <a:off x="463075" y="415047"/>
            <a:ext cx="79029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pt-BR" sz="4000" b="1" dirty="0"/>
              <a:t>Funcionalidades da Sociedade 5.0</a:t>
            </a:r>
            <a:endParaRPr lang="en-US" sz="4000" b="1" dirty="0">
              <a:latin typeface="Gotham-Book"/>
              <a:cs typeface="Gotham-Book"/>
            </a:endParaRPr>
          </a:p>
        </p:txBody>
      </p:sp>
      <p:sp>
        <p:nvSpPr>
          <p:cNvPr id="2" name="Retângulo 1"/>
          <p:cNvSpPr/>
          <p:nvPr/>
        </p:nvSpPr>
        <p:spPr>
          <a:xfrm>
            <a:off x="255722" y="1397668"/>
            <a:ext cx="857040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>
                <a:solidFill>
                  <a:srgbClr val="454545"/>
                </a:solidFill>
                <a:latin typeface="Open Sans"/>
              </a:rPr>
              <a:t>Ideias de funcionalidades que a sociedade 5.0 deve trazer à rotina humana.</a:t>
            </a:r>
            <a:endParaRPr lang="pt-BR" dirty="0"/>
          </a:p>
        </p:txBody>
      </p:sp>
      <p:pic>
        <p:nvPicPr>
          <p:cNvPr id="1026" name="Picture 2" descr="Resultado de imagem para sociedade 5.0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920701">
            <a:off x="2867682" y="3493056"/>
            <a:ext cx="3093691" cy="130543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tângulo 4"/>
          <p:cNvSpPr/>
          <p:nvPr/>
        </p:nvSpPr>
        <p:spPr>
          <a:xfrm>
            <a:off x="6268686" y="2380289"/>
            <a:ext cx="211551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1200" b="1" dirty="0" err="1">
                <a:solidFill>
                  <a:srgbClr val="454545"/>
                </a:solidFill>
                <a:latin typeface="Open Sans"/>
              </a:rPr>
              <a:t>Drones</a:t>
            </a:r>
            <a:r>
              <a:rPr lang="pt-BR" sz="1200" b="1" dirty="0">
                <a:solidFill>
                  <a:srgbClr val="454545"/>
                </a:solidFill>
                <a:latin typeface="Open Sans"/>
              </a:rPr>
              <a:t>: </a:t>
            </a:r>
            <a:r>
              <a:rPr lang="pt-BR" sz="1200" dirty="0">
                <a:solidFill>
                  <a:srgbClr val="454545"/>
                </a:solidFill>
                <a:latin typeface="Open Sans"/>
              </a:rPr>
              <a:t>os veículos aéreos não tripulados devem ser cada vez mais usados na entrega de mercadorias e no atendimento a desastres.</a:t>
            </a:r>
            <a:endParaRPr lang="pt-BR" sz="1200" dirty="0"/>
          </a:p>
        </p:txBody>
      </p:sp>
      <p:sp>
        <p:nvSpPr>
          <p:cNvPr id="6" name="Retângulo 5"/>
          <p:cNvSpPr/>
          <p:nvPr/>
        </p:nvSpPr>
        <p:spPr>
          <a:xfrm>
            <a:off x="6268686" y="4981200"/>
            <a:ext cx="2394488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1200" b="1" dirty="0" err="1">
                <a:solidFill>
                  <a:srgbClr val="FFC000"/>
                </a:solidFill>
                <a:latin typeface="Open Sans"/>
              </a:rPr>
              <a:t>Smart</a:t>
            </a:r>
            <a:r>
              <a:rPr lang="pt-BR" sz="1200" b="1" dirty="0">
                <a:solidFill>
                  <a:srgbClr val="FFC000"/>
                </a:solidFill>
                <a:latin typeface="Open Sans"/>
              </a:rPr>
              <a:t> home:</a:t>
            </a:r>
            <a:r>
              <a:rPr lang="pt-BR" sz="1200" b="1" dirty="0">
                <a:solidFill>
                  <a:srgbClr val="454545"/>
                </a:solidFill>
                <a:latin typeface="Open Sans"/>
              </a:rPr>
              <a:t> </a:t>
            </a:r>
            <a:r>
              <a:rPr lang="pt-BR" sz="1200" dirty="0">
                <a:solidFill>
                  <a:srgbClr val="454545"/>
                </a:solidFill>
                <a:latin typeface="Open Sans"/>
              </a:rPr>
              <a:t>é o mesmo conceito das </a:t>
            </a:r>
            <a:r>
              <a:rPr lang="pt-BR" sz="1200" dirty="0" err="1">
                <a:solidFill>
                  <a:srgbClr val="454545"/>
                </a:solidFill>
                <a:latin typeface="Open Sans"/>
              </a:rPr>
              <a:t>smart</a:t>
            </a:r>
            <a:r>
              <a:rPr lang="pt-BR" sz="1200" dirty="0">
                <a:solidFill>
                  <a:srgbClr val="454545"/>
                </a:solidFill>
                <a:latin typeface="Open Sans"/>
              </a:rPr>
              <a:t> </a:t>
            </a:r>
            <a:r>
              <a:rPr lang="pt-BR" sz="1200" dirty="0" err="1">
                <a:solidFill>
                  <a:srgbClr val="454545"/>
                </a:solidFill>
                <a:latin typeface="Open Sans"/>
              </a:rPr>
              <a:t>cities</a:t>
            </a:r>
            <a:r>
              <a:rPr lang="pt-BR" sz="1200" dirty="0">
                <a:solidFill>
                  <a:srgbClr val="454545"/>
                </a:solidFill>
                <a:latin typeface="Open Sans"/>
              </a:rPr>
              <a:t>, mas aplicado nas casas, com a internet das coisas e inteligência artificial tornando os lares mais conectados, eficientes e confortáveis.</a:t>
            </a:r>
            <a:endParaRPr lang="pt-BR" sz="1200" dirty="0"/>
          </a:p>
        </p:txBody>
      </p:sp>
      <p:sp>
        <p:nvSpPr>
          <p:cNvPr id="7" name="Retângulo 6"/>
          <p:cNvSpPr/>
          <p:nvPr/>
        </p:nvSpPr>
        <p:spPr>
          <a:xfrm>
            <a:off x="3054552" y="2345209"/>
            <a:ext cx="271995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1200" b="1" dirty="0">
                <a:solidFill>
                  <a:srgbClr val="00B050"/>
                </a:solidFill>
                <a:latin typeface="Open Sans"/>
              </a:rPr>
              <a:t>Medicina robotizada: </a:t>
            </a:r>
            <a:r>
              <a:rPr lang="pt-BR" sz="1200" dirty="0">
                <a:solidFill>
                  <a:srgbClr val="454545"/>
                </a:solidFill>
                <a:latin typeface="Open Sans"/>
              </a:rPr>
              <a:t>na medicina e enfermagem, robôs erram menos e não cansam, Por isso, serão fundamentais para encarar o desafio do envelhecimento da população.</a:t>
            </a:r>
            <a:endParaRPr lang="pt-BR" sz="1200" dirty="0"/>
          </a:p>
        </p:txBody>
      </p:sp>
      <p:sp>
        <p:nvSpPr>
          <p:cNvPr id="8" name="Retângulo 7"/>
          <p:cNvSpPr/>
          <p:nvPr/>
        </p:nvSpPr>
        <p:spPr>
          <a:xfrm>
            <a:off x="365429" y="2371223"/>
            <a:ext cx="209729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1200" b="1" dirty="0">
                <a:solidFill>
                  <a:srgbClr val="FF0000"/>
                </a:solidFill>
                <a:latin typeface="Open Sans"/>
              </a:rPr>
              <a:t>Trabalho pesado:</a:t>
            </a:r>
            <a:r>
              <a:rPr lang="pt-BR" sz="1200" b="1" dirty="0">
                <a:solidFill>
                  <a:srgbClr val="454545"/>
                </a:solidFill>
                <a:latin typeface="Open Sans"/>
              </a:rPr>
              <a:t> </a:t>
            </a:r>
            <a:r>
              <a:rPr lang="pt-BR" sz="1200" dirty="0">
                <a:solidFill>
                  <a:srgbClr val="454545"/>
                </a:solidFill>
                <a:latin typeface="Open Sans"/>
              </a:rPr>
              <a:t>os robôs também assumirão trabalhos pesados (na agricultura, construção e limpeza), eliminando a necessidade de humanos ocupando essas posições desgastantes e degradantes.</a:t>
            </a:r>
            <a:endParaRPr lang="pt-BR" sz="1200" dirty="0"/>
          </a:p>
        </p:txBody>
      </p:sp>
      <p:sp>
        <p:nvSpPr>
          <p:cNvPr id="10" name="Retângulo 9"/>
          <p:cNvSpPr/>
          <p:nvPr/>
        </p:nvSpPr>
        <p:spPr>
          <a:xfrm>
            <a:off x="463077" y="5062854"/>
            <a:ext cx="248609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1200" b="1" dirty="0">
                <a:solidFill>
                  <a:srgbClr val="0070C0"/>
                </a:solidFill>
              </a:rPr>
              <a:t>Gestão inteligente na nuvem</a:t>
            </a:r>
            <a:r>
              <a:rPr lang="pt-BR" sz="1200" dirty="0"/>
              <a:t>: soluções da computação em nuvem vão beneficiar pequenas e médias empresas, assim como empreendedores individuais, que terão gestão mais profissional e eficiente.</a:t>
            </a:r>
          </a:p>
        </p:txBody>
      </p:sp>
      <p:sp>
        <p:nvSpPr>
          <p:cNvPr id="11" name="Retângulo 10"/>
          <p:cNvSpPr/>
          <p:nvPr/>
        </p:nvSpPr>
        <p:spPr>
          <a:xfrm>
            <a:off x="3439635" y="5062854"/>
            <a:ext cx="2053525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1200" b="1" dirty="0">
                <a:solidFill>
                  <a:srgbClr val="F0265D"/>
                </a:solidFill>
              </a:rPr>
              <a:t>Veículos autônomos</a:t>
            </a:r>
            <a:r>
              <a:rPr lang="pt-BR" sz="1200" dirty="0">
                <a:solidFill>
                  <a:srgbClr val="F0265D"/>
                </a:solidFill>
              </a:rPr>
              <a:t>: </a:t>
            </a:r>
            <a:r>
              <a:rPr lang="pt-BR" sz="1200" dirty="0"/>
              <a:t>antes de carros autônomos privados, é provável que vejamos essa tendência sendo colocada em prática no transporte coletivo e no transporte de cargas.</a:t>
            </a:r>
          </a:p>
        </p:txBody>
      </p:sp>
    </p:spTree>
    <p:extLst>
      <p:ext uri="{BB962C8B-B14F-4D97-AF65-F5344CB8AC3E}">
        <p14:creationId xmlns:p14="http://schemas.microsoft.com/office/powerpoint/2010/main" val="3173063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395134" y="329329"/>
            <a:ext cx="67943" cy="647701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0" y="0"/>
            <a:ext cx="9144000" cy="7875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8365985" y="6141017"/>
            <a:ext cx="789666" cy="410186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9" name="TextBox 20"/>
          <p:cNvSpPr txBox="1">
            <a:spLocks noGrp="1"/>
          </p:cNvSpPr>
          <p:nvPr>
            <p:ph idx="1"/>
          </p:nvPr>
        </p:nvSpPr>
        <p:spPr>
          <a:xfrm>
            <a:off x="463075" y="329329"/>
            <a:ext cx="81384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pt-BR" sz="3600" b="1" dirty="0"/>
              <a:t>Objetivos/Valores da Sociedade 5.0?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3"/>
          <a:srcRect l="37177" t="10883" r="9023" b="11716"/>
          <a:stretch/>
        </p:blipFill>
        <p:spPr>
          <a:xfrm>
            <a:off x="795689" y="2542432"/>
            <a:ext cx="2365870" cy="2247254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4" name="Retângulo 3"/>
          <p:cNvSpPr/>
          <p:nvPr/>
        </p:nvSpPr>
        <p:spPr>
          <a:xfrm>
            <a:off x="4401519" y="2076660"/>
            <a:ext cx="368883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pt-BR" sz="3200" b="1" dirty="0">
                <a:solidFill>
                  <a:srgbClr val="FF0000"/>
                </a:solidFill>
                <a:latin typeface="Open Sans"/>
              </a:rPr>
              <a:t>Qualidade de vida</a:t>
            </a:r>
            <a:endParaRPr lang="pt-BR" sz="3200" b="1" i="0" dirty="0">
              <a:solidFill>
                <a:srgbClr val="FF0000"/>
              </a:solidFill>
              <a:effectLst/>
              <a:latin typeface="Open Sans"/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4448014" y="3182931"/>
            <a:ext cx="205697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pt-BR" sz="3600" b="1" dirty="0">
                <a:solidFill>
                  <a:srgbClr val="F34B77"/>
                </a:solidFill>
                <a:latin typeface="Open Sans"/>
              </a:rPr>
              <a:t>Inclusão</a:t>
            </a:r>
            <a:endParaRPr lang="pt-BR" sz="3600" b="1" i="0" dirty="0">
              <a:solidFill>
                <a:srgbClr val="F34B77"/>
              </a:solidFill>
              <a:effectLst/>
              <a:latin typeface="Open Sans"/>
            </a:endParaRPr>
          </a:p>
        </p:txBody>
      </p:sp>
      <p:sp>
        <p:nvSpPr>
          <p:cNvPr id="6" name="Retângulo 5"/>
          <p:cNvSpPr/>
          <p:nvPr/>
        </p:nvSpPr>
        <p:spPr>
          <a:xfrm>
            <a:off x="4401519" y="4497299"/>
            <a:ext cx="346120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pt-BR" sz="3200" b="1" dirty="0">
                <a:solidFill>
                  <a:srgbClr val="00B050"/>
                </a:solidFill>
                <a:latin typeface="Open Sans"/>
              </a:rPr>
              <a:t>Sustentabilidade</a:t>
            </a:r>
            <a:endParaRPr lang="pt-BR" sz="3200" b="1" i="0" dirty="0">
              <a:solidFill>
                <a:srgbClr val="00B050"/>
              </a:solidFill>
              <a:effectLst/>
              <a:latin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460632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395134" y="329329"/>
            <a:ext cx="67943" cy="1251498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0" y="0"/>
            <a:ext cx="9144000" cy="7875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8365985" y="6141017"/>
            <a:ext cx="789666" cy="410186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9" name="TextBox 20"/>
          <p:cNvSpPr txBox="1">
            <a:spLocks noGrp="1"/>
          </p:cNvSpPr>
          <p:nvPr>
            <p:ph idx="1"/>
          </p:nvPr>
        </p:nvSpPr>
        <p:spPr>
          <a:xfrm>
            <a:off x="463075" y="329329"/>
            <a:ext cx="81384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pt-BR" sz="3600" b="1" dirty="0"/>
              <a:t>Objetivos/Valores da Sociedade 5.0?</a:t>
            </a:r>
          </a:p>
        </p:txBody>
      </p:sp>
      <p:sp>
        <p:nvSpPr>
          <p:cNvPr id="11" name="Retângulo 10"/>
          <p:cNvSpPr/>
          <p:nvPr/>
        </p:nvSpPr>
        <p:spPr>
          <a:xfrm>
            <a:off x="463077" y="816951"/>
            <a:ext cx="368883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pt-BR" sz="3200" b="1" dirty="0">
                <a:solidFill>
                  <a:srgbClr val="FF0000"/>
                </a:solidFill>
                <a:latin typeface="Open Sans"/>
              </a:rPr>
              <a:t>Qualidade de vida</a:t>
            </a:r>
            <a:endParaRPr lang="pt-BR" sz="3200" b="1" i="0" dirty="0">
              <a:solidFill>
                <a:srgbClr val="FF0000"/>
              </a:solidFill>
              <a:effectLst/>
              <a:latin typeface="Open Sans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1575" y="1930228"/>
            <a:ext cx="1889987" cy="1441391"/>
          </a:xfrm>
          <a:prstGeom prst="rect">
            <a:avLst/>
          </a:prstGeom>
        </p:spPr>
      </p:pic>
      <p:sp>
        <p:nvSpPr>
          <p:cNvPr id="7" name="Retângulo 6"/>
          <p:cNvSpPr/>
          <p:nvPr/>
        </p:nvSpPr>
        <p:spPr>
          <a:xfrm>
            <a:off x="395134" y="2724697"/>
            <a:ext cx="8232339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pt-BR" dirty="0">
                <a:solidFill>
                  <a:srgbClr val="454545"/>
                </a:solidFill>
                <a:latin typeface="Open Sans"/>
              </a:rPr>
              <a:t>A meta é que </a:t>
            </a:r>
            <a:r>
              <a:rPr lang="pt-BR" b="1" dirty="0">
                <a:solidFill>
                  <a:srgbClr val="454545"/>
                </a:solidFill>
                <a:latin typeface="Open Sans"/>
              </a:rPr>
              <a:t>nossas vidas se tornem mais confortáveis</a:t>
            </a:r>
            <a:r>
              <a:rPr lang="pt-BR" dirty="0">
                <a:solidFill>
                  <a:srgbClr val="454545"/>
                </a:solidFill>
                <a:latin typeface="Open Sans"/>
              </a:rPr>
              <a:t>, independentemente de nossa idade ou gênero.</a:t>
            </a:r>
          </a:p>
          <a:p>
            <a:pPr fontAlgn="base"/>
            <a:endParaRPr lang="pt-BR" dirty="0">
              <a:solidFill>
                <a:srgbClr val="454545"/>
              </a:solidFill>
              <a:latin typeface="Open Sans"/>
            </a:endParaRPr>
          </a:p>
          <a:p>
            <a:pPr fontAlgn="base"/>
            <a:r>
              <a:rPr lang="pt-BR" dirty="0">
                <a:solidFill>
                  <a:srgbClr val="454545"/>
                </a:solidFill>
                <a:latin typeface="Open Sans"/>
              </a:rPr>
              <a:t>O trabalho pesado deve ser praticamente eliminado graças à automação, permitindo que utilizemos nosso tempo para realizar tarefas mais agradáveis e cheias de significado.</a:t>
            </a:r>
          </a:p>
          <a:p>
            <a:pPr fontAlgn="base"/>
            <a:endParaRPr lang="pt-BR" dirty="0">
              <a:solidFill>
                <a:srgbClr val="454545"/>
              </a:solidFill>
              <a:latin typeface="Open Sans"/>
            </a:endParaRPr>
          </a:p>
          <a:p>
            <a:pPr fontAlgn="base"/>
            <a:r>
              <a:rPr lang="pt-BR" dirty="0">
                <a:solidFill>
                  <a:srgbClr val="454545"/>
                </a:solidFill>
                <a:latin typeface="Open Sans"/>
              </a:rPr>
              <a:t>A saúde avançará com o big data, robôs, biogenética e outras tecnologias, permitindo viver com maior qualidade de vida até uma </a:t>
            </a:r>
            <a:r>
              <a:rPr lang="pt-BR" b="1" dirty="0">
                <a:solidFill>
                  <a:srgbClr val="454545"/>
                </a:solidFill>
                <a:latin typeface="Open Sans"/>
              </a:rPr>
              <a:t>idade avançada</a:t>
            </a:r>
            <a:r>
              <a:rPr lang="pt-BR" dirty="0">
                <a:solidFill>
                  <a:srgbClr val="454545"/>
                </a:solidFill>
                <a:latin typeface="Open Sans"/>
              </a:rPr>
              <a:t>.</a:t>
            </a:r>
          </a:p>
          <a:p>
            <a:pPr fontAlgn="base"/>
            <a:endParaRPr lang="pt-BR" dirty="0">
              <a:solidFill>
                <a:srgbClr val="454545"/>
              </a:solidFill>
              <a:latin typeface="Open Sans"/>
            </a:endParaRPr>
          </a:p>
          <a:p>
            <a:pPr fontAlgn="base"/>
            <a:r>
              <a:rPr lang="pt-BR" dirty="0">
                <a:solidFill>
                  <a:srgbClr val="454545"/>
                </a:solidFill>
                <a:latin typeface="Open Sans"/>
              </a:rPr>
              <a:t>As cidades também serão mais seguras e convenientes, muito menos estressantes, perigosas e nocivas à saúde do que são atualmente.</a:t>
            </a:r>
            <a:endParaRPr lang="pt-BR" b="0" i="0" dirty="0">
              <a:solidFill>
                <a:srgbClr val="454545"/>
              </a:solidFill>
              <a:effectLst/>
              <a:latin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4148540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395134" y="329329"/>
            <a:ext cx="67943" cy="1251498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0" y="0"/>
            <a:ext cx="9144000" cy="7875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8365985" y="6141017"/>
            <a:ext cx="789666" cy="410186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9" name="TextBox 20"/>
          <p:cNvSpPr txBox="1">
            <a:spLocks noGrp="1"/>
          </p:cNvSpPr>
          <p:nvPr>
            <p:ph idx="1"/>
          </p:nvPr>
        </p:nvSpPr>
        <p:spPr>
          <a:xfrm>
            <a:off x="463075" y="329329"/>
            <a:ext cx="81384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pt-BR" sz="3600" b="1" dirty="0"/>
              <a:t>Objetivos/Valores da Sociedade 5.0?</a:t>
            </a:r>
          </a:p>
        </p:txBody>
      </p:sp>
      <p:sp>
        <p:nvSpPr>
          <p:cNvPr id="11" name="Retângulo 10"/>
          <p:cNvSpPr/>
          <p:nvPr/>
        </p:nvSpPr>
        <p:spPr>
          <a:xfrm>
            <a:off x="531018" y="879569"/>
            <a:ext cx="184537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pt-BR" sz="3200" b="1" dirty="0">
                <a:solidFill>
                  <a:srgbClr val="F34B77"/>
                </a:solidFill>
                <a:latin typeface="Open Sans"/>
              </a:rPr>
              <a:t>Inclusão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7671" y="2060066"/>
            <a:ext cx="1822692" cy="1161074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sp>
        <p:nvSpPr>
          <p:cNvPr id="4" name="Retângulo 3"/>
          <p:cNvSpPr/>
          <p:nvPr/>
        </p:nvSpPr>
        <p:spPr>
          <a:xfrm>
            <a:off x="429104" y="3320819"/>
            <a:ext cx="820642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pt-BR" dirty="0">
              <a:latin typeface="Open Sans"/>
            </a:endParaRPr>
          </a:p>
          <a:p>
            <a:r>
              <a:rPr lang="pt-BR" b="1" dirty="0">
                <a:latin typeface="Open Sans"/>
              </a:rPr>
              <a:t>O objetivo da sociedade 5.0 é construir um mundo menos excludente , em que todos têm acesso igual aos benefícios que a tecnologia trará.</a:t>
            </a:r>
          </a:p>
          <a:p>
            <a:endParaRPr lang="pt-BR" dirty="0">
              <a:latin typeface="Open Sans"/>
            </a:endParaRPr>
          </a:p>
          <a:p>
            <a:r>
              <a:rPr lang="pt-BR" dirty="0">
                <a:latin typeface="Open Sans"/>
              </a:rPr>
              <a:t>A inclusão é um valor-chave pois, caso não fosse, a desigualdade provavelmente seria acentuada na sociedade 5.0.</a:t>
            </a:r>
          </a:p>
        </p:txBody>
      </p:sp>
      <p:sp>
        <p:nvSpPr>
          <p:cNvPr id="5" name="Retângulo 4"/>
          <p:cNvSpPr/>
          <p:nvPr/>
        </p:nvSpPr>
        <p:spPr>
          <a:xfrm>
            <a:off x="463077" y="2243791"/>
            <a:ext cx="614507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>
                <a:latin typeface="Open Sans"/>
              </a:rPr>
              <a:t>Podemos citar que hoje  é preciso ter um bom poder aquisitivo para ter qualidade de vida, conforto, saúde, segurança, etc.</a:t>
            </a:r>
          </a:p>
        </p:txBody>
      </p:sp>
      <p:sp>
        <p:nvSpPr>
          <p:cNvPr id="6" name="Retângulo 5"/>
          <p:cNvSpPr/>
          <p:nvPr/>
        </p:nvSpPr>
        <p:spPr>
          <a:xfrm>
            <a:off x="463076" y="5512280"/>
            <a:ext cx="813848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>
                <a:solidFill>
                  <a:srgbClr val="1F1E1D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Levar a tecnologia para lugares remotos e para pessoas que atualmente não têm acesso por problemas econômicos.</a:t>
            </a:r>
            <a:endParaRPr lang="pt-BR" b="1" dirty="0"/>
          </a:p>
        </p:txBody>
      </p:sp>
    </p:spTree>
    <p:extLst>
      <p:ext uri="{BB962C8B-B14F-4D97-AF65-F5344CB8AC3E}">
        <p14:creationId xmlns:p14="http://schemas.microsoft.com/office/powerpoint/2010/main" val="1195234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395134" y="329329"/>
            <a:ext cx="67943" cy="1251498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0" y="0"/>
            <a:ext cx="9144000" cy="7875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8365985" y="6141017"/>
            <a:ext cx="789666" cy="410186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9" name="TextBox 20"/>
          <p:cNvSpPr txBox="1">
            <a:spLocks noGrp="1"/>
          </p:cNvSpPr>
          <p:nvPr>
            <p:ph idx="1"/>
          </p:nvPr>
        </p:nvSpPr>
        <p:spPr>
          <a:xfrm>
            <a:off x="463075" y="329329"/>
            <a:ext cx="81384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pt-BR" sz="3600" b="1" dirty="0"/>
              <a:t>Objetivos/Valores da Sociedade 5.0?</a:t>
            </a:r>
          </a:p>
        </p:txBody>
      </p:sp>
      <p:sp>
        <p:nvSpPr>
          <p:cNvPr id="12" name="Retângulo 11"/>
          <p:cNvSpPr/>
          <p:nvPr/>
        </p:nvSpPr>
        <p:spPr>
          <a:xfrm>
            <a:off x="463077" y="955078"/>
            <a:ext cx="346120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pt-BR" sz="3200" b="1" dirty="0">
                <a:solidFill>
                  <a:srgbClr val="00B050"/>
                </a:solidFill>
                <a:latin typeface="Open Sans"/>
              </a:rPr>
              <a:t>Sustentabilidade</a:t>
            </a:r>
            <a:endParaRPr lang="pt-BR" sz="3200" b="1" i="0" dirty="0">
              <a:solidFill>
                <a:srgbClr val="00B050"/>
              </a:solidFill>
              <a:effectLst/>
              <a:latin typeface="Open Sans"/>
            </a:endParaRPr>
          </a:p>
        </p:txBody>
      </p:sp>
      <p:sp>
        <p:nvSpPr>
          <p:cNvPr id="2" name="Retângulo 1"/>
          <p:cNvSpPr/>
          <p:nvPr/>
        </p:nvSpPr>
        <p:spPr>
          <a:xfrm>
            <a:off x="549349" y="4853082"/>
            <a:ext cx="5093168" cy="12777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07000"/>
              </a:lnSpc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pt-BR" b="1" dirty="0">
                <a:solidFill>
                  <a:srgbClr val="1F1E1D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Melhorar índices ambientais, diminuir o desperdício de comida, desenvolver tecnologias para o meio ambiente e bem-estar social.</a:t>
            </a:r>
            <a:endParaRPr lang="pt-BR" sz="1400" b="1" dirty="0">
              <a:solidFill>
                <a:srgbClr val="1F1E1D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Retângulo 6"/>
          <p:cNvSpPr/>
          <p:nvPr/>
        </p:nvSpPr>
        <p:spPr>
          <a:xfrm>
            <a:off x="463076" y="2153340"/>
            <a:ext cx="782227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>
                <a:solidFill>
                  <a:srgbClr val="454545"/>
                </a:solidFill>
                <a:latin typeface="Open Sans"/>
              </a:rPr>
              <a:t>A competição entre empresas resultou em invenções sem as quais não conseguimos nos imaginar hoje em dia.</a:t>
            </a:r>
            <a:endParaRPr lang="pt-BR" dirty="0"/>
          </a:p>
        </p:txBody>
      </p:sp>
      <p:sp>
        <p:nvSpPr>
          <p:cNvPr id="8" name="Retângulo 7"/>
          <p:cNvSpPr/>
          <p:nvPr/>
        </p:nvSpPr>
        <p:spPr>
          <a:xfrm>
            <a:off x="463077" y="2963176"/>
            <a:ext cx="736594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>
                <a:solidFill>
                  <a:srgbClr val="454545"/>
                </a:solidFill>
                <a:latin typeface="Open Sans"/>
              </a:rPr>
              <a:t>O resultado foi a degradação de ecossistemas, extinção de espécies, </a:t>
            </a:r>
            <a:r>
              <a:rPr lang="pt-BR" b="1" dirty="0">
                <a:solidFill>
                  <a:srgbClr val="454545"/>
                </a:solidFill>
                <a:latin typeface="Open Sans"/>
              </a:rPr>
              <a:t>escassez de recursos </a:t>
            </a:r>
            <a:r>
              <a:rPr lang="pt-BR" dirty="0">
                <a:solidFill>
                  <a:srgbClr val="454545"/>
                </a:solidFill>
                <a:latin typeface="Open Sans"/>
              </a:rPr>
              <a:t>e mudanças climáticas.</a:t>
            </a:r>
            <a:endParaRPr lang="pt-BR" dirty="0"/>
          </a:p>
        </p:txBody>
      </p:sp>
      <p:sp>
        <p:nvSpPr>
          <p:cNvPr id="10" name="Retângulo 9"/>
          <p:cNvSpPr/>
          <p:nvPr/>
        </p:nvSpPr>
        <p:spPr>
          <a:xfrm>
            <a:off x="463077" y="3840340"/>
            <a:ext cx="736594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>
                <a:solidFill>
                  <a:srgbClr val="454545"/>
                </a:solidFill>
                <a:latin typeface="Open Sans"/>
              </a:rPr>
              <a:t>Na sociedade 5.0, a sustentabilidade é uma premissa para a evolução e adoção das tecnologias.</a:t>
            </a:r>
            <a:endParaRPr lang="pt-BR" dirty="0"/>
          </a:p>
        </p:txBody>
      </p:sp>
      <p:pic>
        <p:nvPicPr>
          <p:cNvPr id="13" name="Imagem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6699" y="4734737"/>
            <a:ext cx="3019425" cy="151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218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395134" y="329329"/>
            <a:ext cx="67943" cy="647701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0" y="0"/>
            <a:ext cx="9144000" cy="7875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8365985" y="6141017"/>
            <a:ext cx="789666" cy="410186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9" name="TextBox 20"/>
          <p:cNvSpPr txBox="1">
            <a:spLocks noGrp="1"/>
          </p:cNvSpPr>
          <p:nvPr>
            <p:ph idx="1"/>
          </p:nvPr>
        </p:nvSpPr>
        <p:spPr>
          <a:xfrm>
            <a:off x="463076" y="415047"/>
            <a:ext cx="71643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fontAlgn="base">
              <a:buNone/>
            </a:pPr>
            <a:r>
              <a:rPr lang="pt-BR" b="1" dirty="0"/>
              <a:t>Tecnologias Relacionadas à Sociedade 5.0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3"/>
          <a:srcRect l="23986" t="-1" r="22500" b="-1871"/>
          <a:stretch/>
        </p:blipFill>
        <p:spPr>
          <a:xfrm>
            <a:off x="2988527" y="2089586"/>
            <a:ext cx="2943922" cy="3034758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Retângulo 6"/>
          <p:cNvSpPr/>
          <p:nvPr/>
        </p:nvSpPr>
        <p:spPr>
          <a:xfrm>
            <a:off x="3368394" y="1465820"/>
            <a:ext cx="21841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/>
              <a:t>Inteligência artificial</a:t>
            </a:r>
            <a:endParaRPr lang="pt-BR" dirty="0"/>
          </a:p>
        </p:txBody>
      </p:sp>
      <p:sp>
        <p:nvSpPr>
          <p:cNvPr id="10" name="Retângulo 9"/>
          <p:cNvSpPr/>
          <p:nvPr/>
        </p:nvSpPr>
        <p:spPr>
          <a:xfrm>
            <a:off x="6267849" y="2350378"/>
            <a:ext cx="22749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>
                <a:solidFill>
                  <a:srgbClr val="454545"/>
                </a:solidFill>
                <a:latin typeface="Open Sans"/>
              </a:rPr>
              <a:t>Internet das coisas</a:t>
            </a:r>
            <a:endParaRPr lang="pt-BR" dirty="0"/>
          </a:p>
        </p:txBody>
      </p:sp>
      <p:sp>
        <p:nvSpPr>
          <p:cNvPr id="12" name="Retângulo 11"/>
          <p:cNvSpPr/>
          <p:nvPr/>
        </p:nvSpPr>
        <p:spPr>
          <a:xfrm>
            <a:off x="6133101" y="4283200"/>
            <a:ext cx="27879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>
                <a:solidFill>
                  <a:srgbClr val="454545"/>
                </a:solidFill>
                <a:latin typeface="Open Sans"/>
              </a:rPr>
              <a:t>Computação em nuvem</a:t>
            </a:r>
            <a:endParaRPr lang="pt-BR" dirty="0"/>
          </a:p>
        </p:txBody>
      </p:sp>
      <p:sp>
        <p:nvSpPr>
          <p:cNvPr id="13" name="Retângulo 12"/>
          <p:cNvSpPr/>
          <p:nvPr/>
        </p:nvSpPr>
        <p:spPr>
          <a:xfrm>
            <a:off x="1299523" y="4257167"/>
            <a:ext cx="10256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/>
              <a:t>Robótica</a:t>
            </a:r>
            <a:endParaRPr lang="pt-BR" dirty="0"/>
          </a:p>
        </p:txBody>
      </p:sp>
      <p:sp>
        <p:nvSpPr>
          <p:cNvPr id="15" name="Retângulo 14"/>
          <p:cNvSpPr/>
          <p:nvPr/>
        </p:nvSpPr>
        <p:spPr>
          <a:xfrm>
            <a:off x="3337672" y="5460893"/>
            <a:ext cx="24288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>
                <a:solidFill>
                  <a:srgbClr val="454545"/>
                </a:solidFill>
                <a:latin typeface="Open Sans"/>
              </a:rPr>
              <a:t>Energias renováveis</a:t>
            </a:r>
            <a:endParaRPr lang="pt-BR" dirty="0"/>
          </a:p>
        </p:txBody>
      </p:sp>
      <p:sp>
        <p:nvSpPr>
          <p:cNvPr id="20" name="Retângulo 19"/>
          <p:cNvSpPr/>
          <p:nvPr/>
        </p:nvSpPr>
        <p:spPr>
          <a:xfrm>
            <a:off x="513416" y="2456845"/>
            <a:ext cx="24289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>
                <a:solidFill>
                  <a:srgbClr val="454545"/>
                </a:solidFill>
                <a:latin typeface="Open Sans"/>
              </a:rPr>
              <a:t>Veículos autônomos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32882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395134" y="329329"/>
            <a:ext cx="67943" cy="647701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0" y="0"/>
            <a:ext cx="9144000" cy="7875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8365985" y="6141017"/>
            <a:ext cx="789666" cy="410186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9" name="TextBox 20"/>
          <p:cNvSpPr txBox="1">
            <a:spLocks noGrp="1"/>
          </p:cNvSpPr>
          <p:nvPr>
            <p:ph idx="1"/>
          </p:nvPr>
        </p:nvSpPr>
        <p:spPr>
          <a:xfrm>
            <a:off x="463076" y="358350"/>
            <a:ext cx="34161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fontAlgn="base">
              <a:buNone/>
            </a:pPr>
            <a:r>
              <a:rPr lang="pt-BR" sz="4000" b="1" dirty="0"/>
              <a:t>Efeito Colateral</a:t>
            </a:r>
          </a:p>
        </p:txBody>
      </p:sp>
      <p:sp>
        <p:nvSpPr>
          <p:cNvPr id="3" name="Retângulo 2"/>
          <p:cNvSpPr/>
          <p:nvPr/>
        </p:nvSpPr>
        <p:spPr>
          <a:xfrm>
            <a:off x="463076" y="2248810"/>
            <a:ext cx="5527963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2400" dirty="0">
                <a:latin typeface="Open Sans"/>
              </a:rPr>
              <a:t>Coleta e uso de dados dos cidadãos para outros fins não éticos, para que haja um equilíbrio de atendimento das necessidades humanas sem que se ultrapasse a privacidade e a ética, as empresas deverão se adaptar. 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0728" y="2052637"/>
            <a:ext cx="2616345" cy="2616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52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395135" y="269599"/>
            <a:ext cx="67942" cy="1291899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0" y="0"/>
            <a:ext cx="9144000" cy="7875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8365985" y="6141017"/>
            <a:ext cx="789666" cy="410186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9" name="TextBox 20"/>
          <p:cNvSpPr txBox="1">
            <a:spLocks noGrp="1"/>
          </p:cNvSpPr>
          <p:nvPr>
            <p:ph idx="1"/>
          </p:nvPr>
        </p:nvSpPr>
        <p:spPr>
          <a:xfrm>
            <a:off x="463077" y="292776"/>
            <a:ext cx="689368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fontAlgn="base">
              <a:buNone/>
            </a:pPr>
            <a:r>
              <a:rPr lang="pt-BR" sz="4000" b="1" dirty="0"/>
              <a:t>A Sociedade 5.0 e o Impacto no Profissional de TI</a:t>
            </a:r>
          </a:p>
        </p:txBody>
      </p:sp>
      <p:sp>
        <p:nvSpPr>
          <p:cNvPr id="3" name="Retângulo 2"/>
          <p:cNvSpPr/>
          <p:nvPr/>
        </p:nvSpPr>
        <p:spPr>
          <a:xfrm>
            <a:off x="395135" y="2064281"/>
            <a:ext cx="843098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2400" dirty="0">
                <a:latin typeface="Open Sans"/>
              </a:rPr>
              <a:t>Na esteira da Transformação Digital a Sociedade 5.0, promove mais uma vez a participação efetiva de diferentes profissionais de TI. </a:t>
            </a:r>
          </a:p>
        </p:txBody>
      </p:sp>
      <p:sp>
        <p:nvSpPr>
          <p:cNvPr id="2" name="Retângulo 1"/>
          <p:cNvSpPr/>
          <p:nvPr/>
        </p:nvSpPr>
        <p:spPr>
          <a:xfrm>
            <a:off x="817422" y="3478629"/>
            <a:ext cx="758641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>
                <a:solidFill>
                  <a:srgbClr val="FF0000"/>
                </a:solidFill>
                <a:latin typeface="Open Sans"/>
              </a:rPr>
              <a:t>“E é exatamente aqui que teremos os maiores desafios e também as grandes oportunidades de negócios em TI.”</a:t>
            </a:r>
            <a:endParaRPr lang="pt-BR" dirty="0">
              <a:solidFill>
                <a:srgbClr val="FF0000"/>
              </a:solidFill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395134" y="4622572"/>
            <a:ext cx="843099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000" dirty="0">
                <a:latin typeface="Open Sans"/>
              </a:rPr>
              <a:t>Desenvolver ferramentas cada vez mais específicas, personalizadas, individualizando a aprendizagem, certamente será um artifício que “irá </a:t>
            </a:r>
            <a:r>
              <a:rPr lang="pt-BR" sz="2000" dirty="0" err="1">
                <a:latin typeface="Open Sans"/>
              </a:rPr>
              <a:t>bombar</a:t>
            </a:r>
            <a:r>
              <a:rPr lang="pt-BR" sz="2000" dirty="0">
                <a:latin typeface="Open Sans"/>
              </a:rPr>
              <a:t>” na Sociedade 5.0.</a:t>
            </a: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3131972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8365985" y="6141017"/>
            <a:ext cx="789666" cy="410186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0" y="0"/>
            <a:ext cx="9144000" cy="7875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272811" y="415747"/>
            <a:ext cx="45719" cy="486493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6" name="Retângulo 5"/>
          <p:cNvSpPr/>
          <p:nvPr/>
        </p:nvSpPr>
        <p:spPr>
          <a:xfrm>
            <a:off x="433758" y="305050"/>
            <a:ext cx="728003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4000" b="1" dirty="0">
                <a:solidFill>
                  <a:srgbClr val="444444"/>
                </a:solidFill>
                <a:latin typeface="Roboto"/>
              </a:rPr>
              <a:t>A Indústria 5.0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6C04F9AD-C48C-4EDE-A3BD-2DB4957015AC}"/>
              </a:ext>
            </a:extLst>
          </p:cNvPr>
          <p:cNvSpPr/>
          <p:nvPr/>
        </p:nvSpPr>
        <p:spPr>
          <a:xfrm>
            <a:off x="708211" y="1762036"/>
            <a:ext cx="765777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000" dirty="0">
                <a:latin typeface="Fira Sans"/>
              </a:rPr>
              <a:t>A indústria 5.0 se trata de uma nova tendência que promove de forma mais eficiente a interação e a colaboração entre o homem e a máquina.</a:t>
            </a:r>
            <a:endParaRPr lang="pt-BR" sz="2000" dirty="0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8DC2EFFF-F3D4-48CA-8F7A-05F83789BBA2}"/>
              </a:ext>
            </a:extLst>
          </p:cNvPr>
          <p:cNvSpPr/>
          <p:nvPr/>
        </p:nvSpPr>
        <p:spPr>
          <a:xfrm>
            <a:off x="708210" y="4402778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pt-BR" dirty="0">
                <a:latin typeface="Fira Sans"/>
              </a:rPr>
              <a:t>Até aqui, as revoluções focaram na atividade mecânica industrial. Mas a indústria 5.0 é uma evolução das tecnologias combinando as inovações para facilitar a vida do ser humano.</a:t>
            </a:r>
            <a:endParaRPr lang="pt-BR" dirty="0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BC6FB8A9-BB60-495B-9605-A95C7791D065}"/>
              </a:ext>
            </a:extLst>
          </p:cNvPr>
          <p:cNvSpPr/>
          <p:nvPr/>
        </p:nvSpPr>
        <p:spPr>
          <a:xfrm>
            <a:off x="708211" y="2859003"/>
            <a:ext cx="487008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dirty="0">
                <a:latin typeface="Fira Sans"/>
              </a:rPr>
              <a:t>Nesse contexto, as indústrias reconhecem o valor da mão de obra humana e que as máquinas são dependentes de operadores, programadores e manutenção. Nem tudo pode ser automatizado.</a:t>
            </a:r>
            <a:endParaRPr lang="pt-BR" dirty="0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BE0EB527-DBB9-437D-BECB-933C009E9C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9197" y="3219022"/>
            <a:ext cx="3096927" cy="1734279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4032326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8365985" y="6141017"/>
            <a:ext cx="789666" cy="410186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0" y="0"/>
            <a:ext cx="9144000" cy="7875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589335" y="523433"/>
            <a:ext cx="45719" cy="967164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2" name="Retângulo 1"/>
          <p:cNvSpPr/>
          <p:nvPr/>
        </p:nvSpPr>
        <p:spPr>
          <a:xfrm>
            <a:off x="965001" y="602222"/>
            <a:ext cx="618784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457200">
              <a:spcBef>
                <a:spcPct val="0"/>
              </a:spcBef>
              <a:defRPr/>
            </a:pPr>
            <a:r>
              <a:rPr lang="en-US" altLang="pt-BR" sz="4800" b="1" dirty="0" err="1"/>
              <a:t>Perguntas</a:t>
            </a:r>
            <a:r>
              <a:rPr lang="en-US" altLang="pt-BR" sz="4800" b="1" dirty="0"/>
              <a:t> &amp; </a:t>
            </a:r>
            <a:r>
              <a:rPr lang="en-US" altLang="pt-BR" sz="4800" b="1" dirty="0" err="1"/>
              <a:t>Discussões</a:t>
            </a:r>
            <a:endParaRPr lang="pt-BR" altLang="pt-BR" sz="4800" b="1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2876" y="1770281"/>
            <a:ext cx="4978248" cy="3986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5355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20"/>
          <p:cNvSpPr/>
          <p:nvPr/>
        </p:nvSpPr>
        <p:spPr>
          <a:xfrm>
            <a:off x="536634" y="2235722"/>
            <a:ext cx="45719" cy="1793837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aixaDeTexto 2"/>
          <p:cNvSpPr txBox="1"/>
          <p:nvPr/>
        </p:nvSpPr>
        <p:spPr>
          <a:xfrm>
            <a:off x="713985" y="2447921"/>
            <a:ext cx="7270578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solidFill>
                  <a:schemeClr val="bg1"/>
                </a:solidFill>
              </a:rPr>
              <a:t>Sociedade 5.0</a:t>
            </a:r>
            <a:endParaRPr lang="pt-BR" b="1" dirty="0">
              <a:solidFill>
                <a:schemeClr val="bg1"/>
              </a:solidFill>
            </a:endParaRPr>
          </a:p>
          <a:p>
            <a:endParaRPr lang="pt-BR" sz="100" b="1" dirty="0">
              <a:solidFill>
                <a:schemeClr val="bg1"/>
              </a:solidFill>
            </a:endParaRPr>
          </a:p>
          <a:p>
            <a:r>
              <a:rPr lang="pt-BR" sz="2800" b="1" dirty="0">
                <a:solidFill>
                  <a:schemeClr val="bg1"/>
                </a:solidFill>
              </a:rPr>
              <a:t>Prof. Ms. Gabriela Salomão</a:t>
            </a:r>
          </a:p>
        </p:txBody>
      </p:sp>
      <p:sp>
        <p:nvSpPr>
          <p:cNvPr id="6" name="CaixaDeTexto 5"/>
          <p:cNvSpPr txBox="1"/>
          <p:nvPr/>
        </p:nvSpPr>
        <p:spPr>
          <a:xfrm>
            <a:off x="4199778" y="5749447"/>
            <a:ext cx="8066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>
                <a:solidFill>
                  <a:schemeClr val="bg1"/>
                </a:solidFill>
              </a:rPr>
              <a:t>2024</a:t>
            </a:r>
            <a:endParaRPr lang="pt-BR" sz="2400" b="1" dirty="0">
              <a:solidFill>
                <a:schemeClr val="bg1"/>
              </a:solidFill>
            </a:endParaRPr>
          </a:p>
          <a:p>
            <a:endParaRPr lang="pt-BR" sz="2400" b="1" dirty="0">
              <a:solidFill>
                <a:schemeClr val="bg1"/>
              </a:solidFill>
            </a:endParaRPr>
          </a:p>
        </p:txBody>
      </p:sp>
      <p:pic>
        <p:nvPicPr>
          <p:cNvPr id="9" name="Picture 5" descr="FIAP-NOVO-2014-MAGENTO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3182" y="450935"/>
            <a:ext cx="1502763" cy="438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003804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8586061" y="6141017"/>
            <a:ext cx="569590" cy="410186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0" y="0"/>
            <a:ext cx="9144000" cy="7875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485787" y="393138"/>
            <a:ext cx="45719" cy="627690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2" name="Retângulo 1"/>
          <p:cNvSpPr/>
          <p:nvPr/>
        </p:nvSpPr>
        <p:spPr>
          <a:xfrm>
            <a:off x="508646" y="393138"/>
            <a:ext cx="752877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457200">
              <a:spcBef>
                <a:spcPct val="0"/>
              </a:spcBef>
              <a:defRPr/>
            </a:pPr>
            <a:r>
              <a:rPr lang="en-US" altLang="pt-BR" sz="3600" b="1" dirty="0"/>
              <a:t>Da </a:t>
            </a:r>
            <a:r>
              <a:rPr lang="en-US" altLang="pt-BR" sz="3600" b="1" dirty="0" err="1"/>
              <a:t>Indústria</a:t>
            </a:r>
            <a:r>
              <a:rPr lang="en-US" altLang="pt-BR" sz="3600" b="1" dirty="0"/>
              <a:t> 4.0 para </a:t>
            </a:r>
            <a:r>
              <a:rPr lang="en-US" altLang="pt-BR" sz="3600" b="1" dirty="0" err="1"/>
              <a:t>Sociedade</a:t>
            </a:r>
            <a:r>
              <a:rPr lang="en-US" altLang="pt-BR" sz="3600" b="1" dirty="0"/>
              <a:t> 5.0</a:t>
            </a:r>
          </a:p>
        </p:txBody>
      </p:sp>
      <p:sp>
        <p:nvSpPr>
          <p:cNvPr id="6" name="Retângulo 5"/>
          <p:cNvSpPr/>
          <p:nvPr/>
        </p:nvSpPr>
        <p:spPr>
          <a:xfrm>
            <a:off x="638101" y="6032230"/>
            <a:ext cx="786779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1600" dirty="0">
                <a:solidFill>
                  <a:srgbClr val="454545"/>
                </a:solidFill>
                <a:latin typeface="Open Sans"/>
              </a:rPr>
              <a:t>A sociedade 5.0 é a evolução da 4.0, com os computadores e a </a:t>
            </a:r>
            <a:r>
              <a:rPr lang="pt-BR" sz="1600" dirty="0" err="1">
                <a:solidFill>
                  <a:srgbClr val="454545"/>
                </a:solidFill>
                <a:latin typeface="Open Sans"/>
              </a:rPr>
              <a:t>hiperconexão</a:t>
            </a:r>
            <a:r>
              <a:rPr lang="pt-BR" sz="1600" dirty="0">
                <a:solidFill>
                  <a:srgbClr val="454545"/>
                </a:solidFill>
                <a:latin typeface="Open Sans"/>
              </a:rPr>
              <a:t> resultando em um </a:t>
            </a:r>
            <a:r>
              <a:rPr lang="pt-BR" sz="1600" b="1" dirty="0">
                <a:solidFill>
                  <a:srgbClr val="454545"/>
                </a:solidFill>
                <a:latin typeface="Open Sans"/>
              </a:rPr>
              <a:t>modo de vida mais inteligente, eficiente e sustentável </a:t>
            </a:r>
            <a:r>
              <a:rPr lang="pt-BR" sz="1600" dirty="0">
                <a:solidFill>
                  <a:srgbClr val="454545"/>
                </a:solidFill>
                <a:latin typeface="Open Sans"/>
              </a:rPr>
              <a:t>.</a:t>
            </a:r>
            <a:endParaRPr lang="pt-BR" sz="1600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DA119E4-814C-4A15-981E-7A8307D325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4879" y="1467739"/>
            <a:ext cx="6286396" cy="4414657"/>
          </a:xfrm>
          <a:prstGeom prst="rect">
            <a:avLst/>
          </a:prstGeom>
        </p:spPr>
      </p:pic>
      <p:sp>
        <p:nvSpPr>
          <p:cNvPr id="5" name="Colchete Duplo 4">
            <a:extLst>
              <a:ext uri="{FF2B5EF4-FFF2-40B4-BE49-F238E27FC236}">
                <a16:creationId xmlns:a16="http://schemas.microsoft.com/office/drawing/2014/main" id="{BC2A316A-1659-4DB4-B233-A593449386CB}"/>
              </a:ext>
            </a:extLst>
          </p:cNvPr>
          <p:cNvSpPr/>
          <p:nvPr/>
        </p:nvSpPr>
        <p:spPr>
          <a:xfrm>
            <a:off x="582227" y="5897874"/>
            <a:ext cx="7923672" cy="848213"/>
          </a:xfrm>
          <a:prstGeom prst="bracketPair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94978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8365985" y="6141017"/>
            <a:ext cx="789666" cy="410186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0" y="0"/>
            <a:ext cx="9144000" cy="7875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485787" y="393138"/>
            <a:ext cx="45719" cy="627690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2" name="Retângulo 1"/>
          <p:cNvSpPr/>
          <p:nvPr/>
        </p:nvSpPr>
        <p:spPr>
          <a:xfrm>
            <a:off x="610610" y="314387"/>
            <a:ext cx="563006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pt-BR" sz="4400" b="1" dirty="0"/>
              <a:t>O que é Sociedade 5.0?</a:t>
            </a:r>
          </a:p>
        </p:txBody>
      </p:sp>
      <p:sp>
        <p:nvSpPr>
          <p:cNvPr id="3" name="Retângulo 2"/>
          <p:cNvSpPr/>
          <p:nvPr/>
        </p:nvSpPr>
        <p:spPr>
          <a:xfrm>
            <a:off x="610610" y="1980598"/>
            <a:ext cx="781889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2000" dirty="0">
                <a:solidFill>
                  <a:srgbClr val="454545"/>
                </a:solidFill>
                <a:latin typeface="Open Sans"/>
              </a:rPr>
              <a:t>É uma proposta de </a:t>
            </a:r>
            <a:r>
              <a:rPr lang="pt-BR" sz="2000" b="1" dirty="0">
                <a:solidFill>
                  <a:srgbClr val="454545"/>
                </a:solidFill>
                <a:latin typeface="Open Sans"/>
              </a:rPr>
              <a:t>modelo de organização social </a:t>
            </a:r>
            <a:r>
              <a:rPr lang="pt-BR" sz="2000" dirty="0">
                <a:solidFill>
                  <a:srgbClr val="454545"/>
                </a:solidFill>
                <a:latin typeface="Open Sans"/>
              </a:rPr>
              <a:t>em que tecnologias como </a:t>
            </a:r>
            <a:r>
              <a:rPr lang="pt-BR" sz="2000" dirty="0">
                <a:solidFill>
                  <a:srgbClr val="ED533B"/>
                </a:solidFill>
                <a:latin typeface="Open Sans"/>
              </a:rPr>
              <a:t>big data</a:t>
            </a:r>
            <a:r>
              <a:rPr lang="pt-BR" sz="2000" dirty="0">
                <a:solidFill>
                  <a:srgbClr val="454545"/>
                </a:solidFill>
                <a:latin typeface="Open Sans"/>
              </a:rPr>
              <a:t>, </a:t>
            </a:r>
            <a:r>
              <a:rPr lang="pt-BR" sz="2000" dirty="0">
                <a:solidFill>
                  <a:srgbClr val="FF0000"/>
                </a:solidFill>
                <a:latin typeface="Open Sans"/>
              </a:rPr>
              <a:t>inteligência artificial </a:t>
            </a:r>
            <a:r>
              <a:rPr lang="pt-BR" sz="2000" dirty="0">
                <a:solidFill>
                  <a:srgbClr val="454545"/>
                </a:solidFill>
                <a:latin typeface="Open Sans"/>
              </a:rPr>
              <a:t>e </a:t>
            </a:r>
            <a:r>
              <a:rPr lang="pt-BR" sz="2000" dirty="0">
                <a:solidFill>
                  <a:srgbClr val="ED533B"/>
                </a:solidFill>
                <a:latin typeface="Open Sans"/>
              </a:rPr>
              <a:t>internet das coisas (</a:t>
            </a:r>
            <a:r>
              <a:rPr lang="pt-BR" sz="2000" dirty="0" err="1">
                <a:solidFill>
                  <a:srgbClr val="ED533B"/>
                </a:solidFill>
                <a:latin typeface="Open Sans"/>
              </a:rPr>
              <a:t>IoT</a:t>
            </a:r>
            <a:r>
              <a:rPr lang="pt-BR" sz="2000" dirty="0">
                <a:solidFill>
                  <a:srgbClr val="ED533B"/>
                </a:solidFill>
                <a:latin typeface="Open Sans"/>
              </a:rPr>
              <a:t>)</a:t>
            </a:r>
            <a:r>
              <a:rPr lang="pt-BR" sz="2000" dirty="0">
                <a:solidFill>
                  <a:srgbClr val="454545"/>
                </a:solidFill>
                <a:latin typeface="Open Sans"/>
              </a:rPr>
              <a:t> </a:t>
            </a:r>
            <a:r>
              <a:rPr lang="pt-BR" sz="2000" b="1" i="1" dirty="0">
                <a:solidFill>
                  <a:srgbClr val="454545"/>
                </a:solidFill>
                <a:latin typeface="Open Sans"/>
              </a:rPr>
              <a:t>são usadas para criar soluções com foco nas necessidades humanas</a:t>
            </a:r>
            <a:r>
              <a:rPr lang="pt-BR" sz="2000" dirty="0">
                <a:solidFill>
                  <a:srgbClr val="454545"/>
                </a:solidFill>
                <a:latin typeface="Open Sans"/>
              </a:rPr>
              <a:t>.</a:t>
            </a:r>
            <a:endParaRPr lang="pt-BR" sz="2000" dirty="0"/>
          </a:p>
        </p:txBody>
      </p:sp>
      <p:sp>
        <p:nvSpPr>
          <p:cNvPr id="4" name="Retângulo 3"/>
          <p:cNvSpPr/>
          <p:nvPr/>
        </p:nvSpPr>
        <p:spPr>
          <a:xfrm>
            <a:off x="642371" y="4060807"/>
            <a:ext cx="473554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2000" dirty="0">
                <a:latin typeface="Open Sans"/>
              </a:rPr>
              <a:t>O modelo busca prover os serviços necessários para o bem-estar a qualquer hora, em qualquer lugar e para qualquer pessoa.</a:t>
            </a:r>
            <a:endParaRPr lang="pt-BR" sz="2000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3920" y="3777538"/>
            <a:ext cx="2533650" cy="1809750"/>
          </a:xfrm>
          <a:prstGeom prst="rect">
            <a:avLst/>
          </a:prstGeom>
        </p:spPr>
      </p:pic>
      <p:sp>
        <p:nvSpPr>
          <p:cNvPr id="8" name="Retângulo 7"/>
          <p:cNvSpPr/>
          <p:nvPr/>
        </p:nvSpPr>
        <p:spPr>
          <a:xfrm>
            <a:off x="7060745" y="6607301"/>
            <a:ext cx="2023311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900" dirty="0"/>
              <a:t>https://fia.com.br/blog/sociedade-5-0/</a:t>
            </a:r>
          </a:p>
        </p:txBody>
      </p:sp>
    </p:spTree>
    <p:extLst>
      <p:ext uri="{BB962C8B-B14F-4D97-AF65-F5344CB8AC3E}">
        <p14:creationId xmlns:p14="http://schemas.microsoft.com/office/powerpoint/2010/main" val="2804926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8586061" y="6141017"/>
            <a:ext cx="569590" cy="410186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0" y="0"/>
            <a:ext cx="9144000" cy="7875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485787" y="393138"/>
            <a:ext cx="45719" cy="627690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2" name="Retângulo 1"/>
          <p:cNvSpPr/>
          <p:nvPr/>
        </p:nvSpPr>
        <p:spPr>
          <a:xfrm>
            <a:off x="662953" y="338186"/>
            <a:ext cx="658045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457200">
              <a:spcBef>
                <a:spcPct val="0"/>
              </a:spcBef>
              <a:defRPr/>
            </a:pPr>
            <a:r>
              <a:rPr lang="en-US" altLang="pt-BR" sz="4000" b="1" dirty="0"/>
              <a:t>O </a:t>
            </a:r>
            <a:r>
              <a:rPr lang="en-US" altLang="pt-BR" sz="4000" b="1" dirty="0" err="1"/>
              <a:t>Conceito</a:t>
            </a:r>
            <a:r>
              <a:rPr lang="en-US" altLang="pt-BR" sz="4000" b="1" dirty="0"/>
              <a:t> da </a:t>
            </a:r>
            <a:r>
              <a:rPr lang="en-US" altLang="pt-BR" sz="4000" b="1" dirty="0" err="1"/>
              <a:t>Sociedade</a:t>
            </a:r>
            <a:r>
              <a:rPr lang="en-US" altLang="pt-BR" sz="4000" b="1" dirty="0"/>
              <a:t> 5.0 ?</a:t>
            </a:r>
          </a:p>
        </p:txBody>
      </p:sp>
      <p:sp>
        <p:nvSpPr>
          <p:cNvPr id="4" name="Retângulo 3"/>
          <p:cNvSpPr/>
          <p:nvPr/>
        </p:nvSpPr>
        <p:spPr>
          <a:xfrm>
            <a:off x="237038" y="1678344"/>
            <a:ext cx="858908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000" dirty="0">
                <a:solidFill>
                  <a:srgbClr val="454545"/>
                </a:solidFill>
                <a:latin typeface="Open Sans"/>
              </a:rPr>
              <a:t>Em janeiro de 2016, o governo japonês lançou o </a:t>
            </a:r>
            <a:r>
              <a:rPr lang="pt-BR" sz="2000" b="1" dirty="0">
                <a:solidFill>
                  <a:srgbClr val="454545"/>
                </a:solidFill>
                <a:latin typeface="Open Sans"/>
              </a:rPr>
              <a:t>5º Plano Básico de Ciência e Tecnologia </a:t>
            </a:r>
            <a:r>
              <a:rPr lang="pt-BR" sz="2000" dirty="0">
                <a:solidFill>
                  <a:srgbClr val="454545"/>
                </a:solidFill>
                <a:latin typeface="Open Sans"/>
              </a:rPr>
              <a:t>, documento que define políticas de inovação a serem estimuladas pelo país entre 2016 e 2021.</a:t>
            </a:r>
            <a:endParaRPr lang="pt-BR" sz="2000" dirty="0"/>
          </a:p>
        </p:txBody>
      </p:sp>
      <p:sp>
        <p:nvSpPr>
          <p:cNvPr id="6" name="Retângulo 5"/>
          <p:cNvSpPr/>
          <p:nvPr/>
        </p:nvSpPr>
        <p:spPr>
          <a:xfrm>
            <a:off x="237038" y="3827124"/>
            <a:ext cx="4047857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2000" dirty="0">
                <a:solidFill>
                  <a:srgbClr val="454545"/>
                </a:solidFill>
                <a:latin typeface="Open Sans"/>
              </a:rPr>
              <a:t>Dentro do plano, constava o conceito de sociedade 5.0, descrito como uma </a:t>
            </a:r>
            <a:r>
              <a:rPr lang="pt-BR" sz="2000" b="1" dirty="0">
                <a:solidFill>
                  <a:srgbClr val="454545"/>
                </a:solidFill>
                <a:latin typeface="Open Sans"/>
              </a:rPr>
              <a:t>sociedade que o Japão deveria aspirar no futuro </a:t>
            </a:r>
            <a:r>
              <a:rPr lang="pt-BR" sz="2000" dirty="0">
                <a:solidFill>
                  <a:srgbClr val="454545"/>
                </a:solidFill>
                <a:latin typeface="Open Sans"/>
              </a:rPr>
              <a:t>.</a:t>
            </a:r>
            <a:endParaRPr lang="pt-BR" sz="2000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9982" y="3226189"/>
            <a:ext cx="3887644" cy="2520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026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8586061" y="6141017"/>
            <a:ext cx="569590" cy="410186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0" y="0"/>
            <a:ext cx="9144000" cy="7875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485787" y="393138"/>
            <a:ext cx="45719" cy="627690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2" name="Retângulo 1"/>
          <p:cNvSpPr/>
          <p:nvPr/>
        </p:nvSpPr>
        <p:spPr>
          <a:xfrm>
            <a:off x="650832" y="338186"/>
            <a:ext cx="660469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457200">
              <a:spcBef>
                <a:spcPct val="0"/>
              </a:spcBef>
              <a:defRPr/>
            </a:pPr>
            <a:r>
              <a:rPr lang="en-US" altLang="pt-BR" sz="4000" b="1" dirty="0"/>
              <a:t>O </a:t>
            </a:r>
            <a:r>
              <a:rPr lang="en-US" altLang="pt-BR" sz="4000" b="1" dirty="0" err="1"/>
              <a:t>Caminho</a:t>
            </a:r>
            <a:r>
              <a:rPr lang="en-US" altLang="pt-BR" sz="4000" b="1" dirty="0"/>
              <a:t> da </a:t>
            </a:r>
            <a:r>
              <a:rPr lang="en-US" altLang="pt-BR" sz="4000" b="1" dirty="0" err="1"/>
              <a:t>Sociedade</a:t>
            </a:r>
            <a:r>
              <a:rPr lang="en-US" altLang="pt-BR" sz="4000" b="1" dirty="0"/>
              <a:t> 5.0 ?</a:t>
            </a:r>
          </a:p>
        </p:txBody>
      </p:sp>
      <p:sp>
        <p:nvSpPr>
          <p:cNvPr id="4" name="Retângulo 3"/>
          <p:cNvSpPr/>
          <p:nvPr/>
        </p:nvSpPr>
        <p:spPr>
          <a:xfrm>
            <a:off x="309966" y="1724892"/>
            <a:ext cx="827609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dirty="0">
                <a:solidFill>
                  <a:srgbClr val="454545"/>
                </a:solidFill>
                <a:latin typeface="Open Sans"/>
              </a:rPr>
              <a:t>A sociedade 5.0 é possível graças às tecnologias avançadas que já são usadas hoje na </a:t>
            </a:r>
            <a:r>
              <a:rPr lang="pt-BR" b="1" dirty="0">
                <a:solidFill>
                  <a:srgbClr val="454545"/>
                </a:solidFill>
                <a:latin typeface="Open Sans"/>
              </a:rPr>
              <a:t>indústria 4.0;</a:t>
            </a:r>
            <a:endParaRPr lang="pt-BR" dirty="0"/>
          </a:p>
        </p:txBody>
      </p:sp>
      <p:sp>
        <p:nvSpPr>
          <p:cNvPr id="5" name="Retângulo 4"/>
          <p:cNvSpPr/>
          <p:nvPr/>
        </p:nvSpPr>
        <p:spPr>
          <a:xfrm>
            <a:off x="852310" y="3738222"/>
            <a:ext cx="371969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2000" dirty="0">
                <a:solidFill>
                  <a:srgbClr val="454545"/>
                </a:solidFill>
                <a:latin typeface="Open Sans"/>
              </a:rPr>
              <a:t>Isso acontece graças ao planejamento de </a:t>
            </a:r>
            <a:r>
              <a:rPr lang="pt-BR" sz="2000" b="1" dirty="0">
                <a:solidFill>
                  <a:srgbClr val="454545"/>
                </a:solidFill>
                <a:latin typeface="Open Sans"/>
              </a:rPr>
              <a:t>cidades totalmente conectadas </a:t>
            </a:r>
            <a:r>
              <a:rPr lang="pt-BR" sz="2000" dirty="0">
                <a:solidFill>
                  <a:srgbClr val="454545"/>
                </a:solidFill>
                <a:latin typeface="Open Sans"/>
              </a:rPr>
              <a:t>, nas quais o ciberespaço se integra de maneira harmônica com o mundo físico.</a:t>
            </a:r>
            <a:endParaRPr lang="pt-BR" sz="2000" dirty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186" y="2938717"/>
            <a:ext cx="3190875" cy="1428750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7961" y="4707718"/>
            <a:ext cx="2695575" cy="169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869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8586061" y="6141017"/>
            <a:ext cx="569590" cy="410186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0" y="0"/>
            <a:ext cx="9144000" cy="7875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 flipH="1">
            <a:off x="531506" y="122317"/>
            <a:ext cx="45719" cy="1323439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2" name="Retângulo 1"/>
          <p:cNvSpPr/>
          <p:nvPr/>
        </p:nvSpPr>
        <p:spPr>
          <a:xfrm>
            <a:off x="623822" y="100537"/>
            <a:ext cx="720276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457200">
              <a:spcBef>
                <a:spcPct val="0"/>
              </a:spcBef>
              <a:defRPr/>
            </a:pPr>
            <a:r>
              <a:rPr lang="en-US" altLang="pt-BR" sz="3600" b="1" dirty="0"/>
              <a:t>O </a:t>
            </a:r>
            <a:r>
              <a:rPr lang="en-US" altLang="pt-BR" sz="3600" b="1" dirty="0" err="1"/>
              <a:t>Quanto</a:t>
            </a:r>
            <a:r>
              <a:rPr lang="en-US" altLang="pt-BR" sz="3600" b="1" dirty="0"/>
              <a:t> </a:t>
            </a:r>
            <a:r>
              <a:rPr lang="en-US" altLang="pt-BR" sz="3600" b="1" dirty="0" err="1"/>
              <a:t>Estamos</a:t>
            </a:r>
            <a:r>
              <a:rPr lang="en-US" altLang="pt-BR" sz="3600" b="1" dirty="0"/>
              <a:t> </a:t>
            </a:r>
            <a:r>
              <a:rPr lang="en-US" altLang="pt-BR" sz="3600" b="1" dirty="0" err="1"/>
              <a:t>Distante</a:t>
            </a:r>
            <a:r>
              <a:rPr lang="en-US" altLang="pt-BR" sz="3600" b="1" dirty="0"/>
              <a:t> da </a:t>
            </a:r>
            <a:r>
              <a:rPr lang="en-US" altLang="pt-BR" sz="3600" b="1" dirty="0" err="1"/>
              <a:t>Sociedade</a:t>
            </a:r>
            <a:r>
              <a:rPr lang="en-US" altLang="pt-BR" sz="3600" b="1" dirty="0"/>
              <a:t> 5.0 ?</a:t>
            </a:r>
          </a:p>
        </p:txBody>
      </p:sp>
      <p:sp>
        <p:nvSpPr>
          <p:cNvPr id="3" name="Retângulo 2"/>
          <p:cNvSpPr/>
          <p:nvPr/>
        </p:nvSpPr>
        <p:spPr>
          <a:xfrm>
            <a:off x="531506" y="2205519"/>
            <a:ext cx="4572000" cy="2554545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pt-BR" sz="2000" dirty="0">
                <a:solidFill>
                  <a:srgbClr val="333333"/>
                </a:solidFill>
                <a:latin typeface="Open Sans"/>
              </a:rPr>
              <a:t>Assistir séries pela plataforma </a:t>
            </a:r>
            <a:r>
              <a:rPr lang="pt-BR" sz="2000" dirty="0" err="1">
                <a:solidFill>
                  <a:srgbClr val="333333"/>
                </a:solidFill>
                <a:latin typeface="Open Sans"/>
              </a:rPr>
              <a:t>Netflix</a:t>
            </a:r>
            <a:r>
              <a:rPr lang="pt-BR" sz="2000" dirty="0">
                <a:solidFill>
                  <a:srgbClr val="333333"/>
                </a:solidFill>
                <a:latin typeface="Open Sans"/>
              </a:rPr>
              <a:t>, pegar um Uber, ter conta no </a:t>
            </a:r>
            <a:r>
              <a:rPr lang="pt-BR" sz="2000" dirty="0" err="1">
                <a:solidFill>
                  <a:srgbClr val="333333"/>
                </a:solidFill>
                <a:latin typeface="Open Sans"/>
              </a:rPr>
              <a:t>Nubank</a:t>
            </a:r>
            <a:r>
              <a:rPr lang="pt-BR" sz="2000" dirty="0">
                <a:solidFill>
                  <a:srgbClr val="333333"/>
                </a:solidFill>
                <a:latin typeface="Open Sans"/>
              </a:rPr>
              <a:t>, ou receber comida em casa pelo </a:t>
            </a:r>
            <a:r>
              <a:rPr lang="pt-BR" sz="2000" dirty="0" err="1">
                <a:solidFill>
                  <a:srgbClr val="333333"/>
                </a:solidFill>
                <a:latin typeface="Open Sans"/>
              </a:rPr>
              <a:t>IFood</a:t>
            </a:r>
            <a:r>
              <a:rPr lang="pt-BR" sz="2000" dirty="0">
                <a:solidFill>
                  <a:srgbClr val="333333"/>
                </a:solidFill>
                <a:latin typeface="Open Sans"/>
              </a:rPr>
              <a:t> - são os primeiros indícios de uma nova dinâmica social baseada em serviços que promovam o bem-estar coletivo ou, ao menos, popularizando certos hábitos.</a:t>
            </a:r>
            <a:endParaRPr lang="pt-BR" sz="2000" dirty="0">
              <a:latin typeface="Open Sans"/>
            </a:endParaRPr>
          </a:p>
        </p:txBody>
      </p:sp>
      <p:sp>
        <p:nvSpPr>
          <p:cNvPr id="6" name="Retângulo 5"/>
          <p:cNvSpPr/>
          <p:nvPr/>
        </p:nvSpPr>
        <p:spPr>
          <a:xfrm>
            <a:off x="531506" y="5218441"/>
            <a:ext cx="829461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>
                <a:solidFill>
                  <a:srgbClr val="FF0000"/>
                </a:solidFill>
                <a:latin typeface="Open Sans"/>
              </a:rPr>
              <a:t>Aqui estamos falando, basicamente, de tecnologia, mas tudo integrado a favor da sociedade e do ser humano.</a:t>
            </a: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3417" y="2028142"/>
            <a:ext cx="1438275" cy="695325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3953" y="2981019"/>
            <a:ext cx="1438275" cy="952500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47226" y="3550977"/>
            <a:ext cx="1438275" cy="1438275"/>
          </a:xfrm>
          <a:prstGeom prst="rect">
            <a:avLst/>
          </a:prstGeom>
        </p:spPr>
      </p:pic>
      <p:sp>
        <p:nvSpPr>
          <p:cNvPr id="13" name="Retângulo 12"/>
          <p:cNvSpPr/>
          <p:nvPr/>
        </p:nvSpPr>
        <p:spPr>
          <a:xfrm>
            <a:off x="5346554" y="6657945"/>
            <a:ext cx="4572000" cy="20005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sz="700" dirty="0"/>
              <a:t>https://www.itforum365.com.br/voce-ja-vive-em-uma-sociedade-5-0-mas-ainda-nao-esta-preparado/</a:t>
            </a:r>
          </a:p>
        </p:txBody>
      </p:sp>
    </p:spTree>
    <p:extLst>
      <p:ext uri="{BB962C8B-B14F-4D97-AF65-F5344CB8AC3E}">
        <p14:creationId xmlns:p14="http://schemas.microsoft.com/office/powerpoint/2010/main" val="1519032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8826123" y="6141017"/>
            <a:ext cx="329527" cy="410186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0" y="0"/>
            <a:ext cx="9144000" cy="7875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485787" y="393138"/>
            <a:ext cx="124823" cy="627690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2" name="Retângulo 1"/>
          <p:cNvSpPr/>
          <p:nvPr/>
        </p:nvSpPr>
        <p:spPr>
          <a:xfrm>
            <a:off x="617642" y="404175"/>
            <a:ext cx="417485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>
              <a:spcBef>
                <a:spcPct val="0"/>
              </a:spcBef>
              <a:defRPr/>
            </a:pPr>
            <a:r>
              <a:rPr lang="pt-BR" sz="3600" b="1" dirty="0"/>
              <a:t>O que é </a:t>
            </a:r>
            <a:r>
              <a:rPr lang="pt-BR" sz="3600" b="1" dirty="0" err="1"/>
              <a:t>Smart</a:t>
            </a:r>
            <a:r>
              <a:rPr lang="pt-BR" sz="3600" b="1" dirty="0"/>
              <a:t> City?</a:t>
            </a:r>
            <a:endParaRPr lang="en-US" altLang="pt-BR" sz="6600" b="1" dirty="0"/>
          </a:p>
        </p:txBody>
      </p:sp>
      <p:sp>
        <p:nvSpPr>
          <p:cNvPr id="3" name="Retângulo 2"/>
          <p:cNvSpPr/>
          <p:nvPr/>
        </p:nvSpPr>
        <p:spPr>
          <a:xfrm>
            <a:off x="419066" y="1632559"/>
            <a:ext cx="840705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dirty="0">
                <a:solidFill>
                  <a:srgbClr val="454545"/>
                </a:solidFill>
                <a:latin typeface="Open Sans"/>
              </a:rPr>
              <a:t>O termo é utilizado para denominar as cidades conectadas, cujos espaços públicos e rotinas se tornam mais eficientes graças ao uso </a:t>
            </a:r>
            <a:r>
              <a:rPr lang="pt-BR" dirty="0">
                <a:solidFill>
                  <a:srgbClr val="ED533B"/>
                </a:solidFill>
                <a:latin typeface="Open Sans"/>
              </a:rPr>
              <a:t>criativo</a:t>
            </a:r>
            <a:r>
              <a:rPr lang="pt-BR" dirty="0">
                <a:solidFill>
                  <a:srgbClr val="454545"/>
                </a:solidFill>
                <a:latin typeface="Open Sans"/>
              </a:rPr>
              <a:t> e inteligente das tecnologias da informação.</a:t>
            </a:r>
            <a:endParaRPr lang="pt-BR" dirty="0"/>
          </a:p>
        </p:txBody>
      </p:sp>
      <p:sp>
        <p:nvSpPr>
          <p:cNvPr id="4" name="Retângulo 3"/>
          <p:cNvSpPr/>
          <p:nvPr/>
        </p:nvSpPr>
        <p:spPr>
          <a:xfrm>
            <a:off x="419067" y="2942131"/>
            <a:ext cx="840705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dirty="0">
                <a:solidFill>
                  <a:srgbClr val="454545"/>
                </a:solidFill>
                <a:latin typeface="Open Sans"/>
              </a:rPr>
              <a:t>O objetivo é o mesmo que temos falado aqui: </a:t>
            </a:r>
            <a:r>
              <a:rPr lang="pt-BR" b="1" dirty="0">
                <a:solidFill>
                  <a:srgbClr val="454545"/>
                </a:solidFill>
                <a:latin typeface="Open Sans"/>
              </a:rPr>
              <a:t>fazer com que a tecnologia traga benefícios aos cidadãos </a:t>
            </a:r>
            <a:r>
              <a:rPr lang="pt-BR" dirty="0">
                <a:solidFill>
                  <a:srgbClr val="454545"/>
                </a:solidFill>
                <a:latin typeface="Open Sans"/>
              </a:rPr>
              <a:t>– e sem agredir o </a:t>
            </a:r>
            <a:r>
              <a:rPr lang="pt-BR" dirty="0">
                <a:solidFill>
                  <a:srgbClr val="ED533B"/>
                </a:solidFill>
                <a:latin typeface="Open Sans"/>
              </a:rPr>
              <a:t>meio ambiente</a:t>
            </a:r>
            <a:r>
              <a:rPr lang="pt-BR" dirty="0">
                <a:solidFill>
                  <a:srgbClr val="454545"/>
                </a:solidFill>
                <a:latin typeface="Open Sans"/>
              </a:rPr>
              <a:t> para que isso aconteça.</a:t>
            </a:r>
            <a:endParaRPr lang="pt-BR" dirty="0"/>
          </a:p>
        </p:txBody>
      </p:sp>
      <p:sp>
        <p:nvSpPr>
          <p:cNvPr id="5" name="Retângulo 4"/>
          <p:cNvSpPr/>
          <p:nvPr/>
        </p:nvSpPr>
        <p:spPr>
          <a:xfrm>
            <a:off x="485787" y="4954029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dirty="0">
                <a:solidFill>
                  <a:srgbClr val="454545"/>
                </a:solidFill>
                <a:latin typeface="Open Sans"/>
              </a:rPr>
              <a:t>A ideia de </a:t>
            </a:r>
            <a:r>
              <a:rPr lang="pt-BR" dirty="0" err="1">
                <a:solidFill>
                  <a:srgbClr val="454545"/>
                </a:solidFill>
                <a:latin typeface="Open Sans"/>
              </a:rPr>
              <a:t>smart</a:t>
            </a:r>
            <a:r>
              <a:rPr lang="pt-BR" dirty="0">
                <a:solidFill>
                  <a:srgbClr val="454545"/>
                </a:solidFill>
                <a:latin typeface="Open Sans"/>
              </a:rPr>
              <a:t> </a:t>
            </a:r>
            <a:r>
              <a:rPr lang="pt-BR" dirty="0" err="1">
                <a:solidFill>
                  <a:srgbClr val="454545"/>
                </a:solidFill>
                <a:latin typeface="Open Sans"/>
              </a:rPr>
              <a:t>city</a:t>
            </a:r>
            <a:r>
              <a:rPr lang="pt-BR" dirty="0">
                <a:solidFill>
                  <a:srgbClr val="454545"/>
                </a:solidFill>
                <a:latin typeface="Open Sans"/>
              </a:rPr>
              <a:t> é praticamente a mesma do </a:t>
            </a:r>
            <a:r>
              <a:rPr lang="pt-BR" b="1" dirty="0">
                <a:solidFill>
                  <a:srgbClr val="454545"/>
                </a:solidFill>
                <a:latin typeface="Open Sans"/>
              </a:rPr>
              <a:t>conceito de sociedade 5.0 </a:t>
            </a:r>
            <a:r>
              <a:rPr lang="pt-BR" dirty="0">
                <a:solidFill>
                  <a:srgbClr val="454545"/>
                </a:solidFill>
                <a:latin typeface="Open Sans"/>
              </a:rPr>
              <a:t>.</a:t>
            </a:r>
            <a:endParaRPr lang="pt-BR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2594" y="3837451"/>
            <a:ext cx="4068593" cy="2713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788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8365985" y="6141017"/>
            <a:ext cx="789666" cy="410186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0" y="0"/>
            <a:ext cx="9144000" cy="7875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17" name="Rectangle 20"/>
          <p:cNvSpPr/>
          <p:nvPr/>
        </p:nvSpPr>
        <p:spPr>
          <a:xfrm>
            <a:off x="504196" y="466748"/>
            <a:ext cx="45719" cy="560019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CaixaDeTexto 1"/>
          <p:cNvSpPr txBox="1"/>
          <p:nvPr/>
        </p:nvSpPr>
        <p:spPr>
          <a:xfrm>
            <a:off x="773790" y="278285"/>
            <a:ext cx="68313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pt-BR" sz="4000" b="1" dirty="0"/>
              <a:t>Soluções da Sociedade 5.0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196" y="2305534"/>
            <a:ext cx="8321928" cy="3645815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504195" y="1302848"/>
            <a:ext cx="786178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>
                <a:solidFill>
                  <a:srgbClr val="454545"/>
                </a:solidFill>
                <a:latin typeface="Open Sans"/>
              </a:rPr>
              <a:t>Problemas combatidos pela tecnologia na sociedade 5.0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22726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theme/theme1.xml><?xml version="1.0" encoding="utf-8"?>
<a:theme xmlns:a="http://schemas.openxmlformats.org/drawingml/2006/main" name="Default Theme">
  <a:themeElements>
    <a:clrScheme name="Opulento">
      <a:dk1>
        <a:sysClr val="windowText" lastClr="000000"/>
      </a:dk1>
      <a:lt1>
        <a:sysClr val="window" lastClr="FFFFFF"/>
      </a:lt1>
      <a:dk2>
        <a:srgbClr val="B13F9A"/>
      </a:dk2>
      <a:lt2>
        <a:srgbClr val="F4E7ED"/>
      </a:lt2>
      <a:accent1>
        <a:srgbClr val="B83D68"/>
      </a:accent1>
      <a:accent2>
        <a:srgbClr val="AC66BB"/>
      </a:accent2>
      <a:accent3>
        <a:srgbClr val="DE6C36"/>
      </a:accent3>
      <a:accent4>
        <a:srgbClr val="F9B639"/>
      </a:accent4>
      <a:accent5>
        <a:srgbClr val="CF6DA4"/>
      </a:accent5>
      <a:accent6>
        <a:srgbClr val="FA8D3D"/>
      </a:accent6>
      <a:hlink>
        <a:srgbClr val="FFDE66"/>
      </a:hlink>
      <a:folHlink>
        <a:srgbClr val="D490C5"/>
      </a:folHlink>
    </a:clrScheme>
    <a:fontScheme name="Escritório Clássico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Personalizar design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Personalizar design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09485E5153EC1C4BBE7F115F6FBA4879" ma:contentTypeVersion="12" ma:contentTypeDescription="Crie um novo documento." ma:contentTypeScope="" ma:versionID="2edb92656c7e7fc450f17cf549aa2016">
  <xsd:schema xmlns:xsd="http://www.w3.org/2001/XMLSchema" xmlns:xs="http://www.w3.org/2001/XMLSchema" xmlns:p="http://schemas.microsoft.com/office/2006/metadata/properties" xmlns:ns2="43a0042c-e646-4e41-86b5-b9ac71f582ff" xmlns:ns3="dbff1aa9-29aa-433d-9d96-5825ace599da" targetNamespace="http://schemas.microsoft.com/office/2006/metadata/properties" ma:root="true" ma:fieldsID="de5fcbfb3e5831cd775a183ef9607bea" ns2:_="" ns3:_="">
    <xsd:import namespace="43a0042c-e646-4e41-86b5-b9ac71f582ff"/>
    <xsd:import namespace="dbff1aa9-29aa-433d-9d96-5825ace599d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3a0042c-e646-4e41-86b5-b9ac71f582f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7" nillable="true" ma:taxonomy="true" ma:internalName="lcf76f155ced4ddcb4097134ff3c332f" ma:taxonomyFieldName="MediaServiceImageTags" ma:displayName="Marcações de imagem" ma:readOnly="false" ma:fieldId="{5cf76f15-5ced-4ddc-b409-7134ff3c332f}" ma:taxonomyMulti="true" ma:sspId="e2398b20-2c76-408b-9565-673d41e5947a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bff1aa9-29aa-433d-9d96-5825ace599da" elementFormDefault="qualified">
    <xsd:import namespace="http://schemas.microsoft.com/office/2006/documentManagement/types"/>
    <xsd:import namespace="http://schemas.microsoft.com/office/infopath/2007/PartnerControls"/>
    <xsd:element name="TaxCatchAll" ma:index="18" nillable="true" ma:displayName="Taxonomy Catch All Column" ma:hidden="true" ma:list="{8a52ca12-52af-47d3-9ffb-dae695b6eae3}" ma:internalName="TaxCatchAll" ma:showField="CatchAllData" ma:web="dbff1aa9-29aa-433d-9d96-5825ace599d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dbff1aa9-29aa-433d-9d96-5825ace599da" xsi:nil="true"/>
    <lcf76f155ced4ddcb4097134ff3c332f xmlns="43a0042c-e646-4e41-86b5-b9ac71f582ff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EA18D258-DEF4-48BF-8A55-93C32CE6D350}"/>
</file>

<file path=customXml/itemProps2.xml><?xml version="1.0" encoding="utf-8"?>
<ds:datastoreItem xmlns:ds="http://schemas.openxmlformats.org/officeDocument/2006/customXml" ds:itemID="{9926DFE3-3791-4886-9D6D-E8AB0C619F78}"/>
</file>

<file path=customXml/itemProps3.xml><?xml version="1.0" encoding="utf-8"?>
<ds:datastoreItem xmlns:ds="http://schemas.openxmlformats.org/officeDocument/2006/customXml" ds:itemID="{25F0A82E-24D8-41CD-8522-F7874F640F25}"/>
</file>

<file path=docProps/app.xml><?xml version="1.0" encoding="utf-8"?>
<Properties xmlns="http://schemas.openxmlformats.org/officeDocument/2006/extended-properties" xmlns:vt="http://schemas.openxmlformats.org/officeDocument/2006/docPropsVTypes">
  <Template>Default Theme.thmx</Template>
  <TotalTime>8109</TotalTime>
  <Words>1129</Words>
  <Application>Microsoft Macintosh PowerPoint</Application>
  <PresentationFormat>Apresentação na tela (4:3)</PresentationFormat>
  <Paragraphs>79</Paragraphs>
  <Slides>19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4</vt:i4>
      </vt:variant>
      <vt:variant>
        <vt:lpstr>Títulos de slides</vt:lpstr>
      </vt:variant>
      <vt:variant>
        <vt:i4>19</vt:i4>
      </vt:variant>
    </vt:vector>
  </HeadingPairs>
  <TitlesOfParts>
    <vt:vector size="29" baseType="lpstr">
      <vt:lpstr>Arial</vt:lpstr>
      <vt:lpstr>Calibri</vt:lpstr>
      <vt:lpstr>Fira Sans</vt:lpstr>
      <vt:lpstr>Gotham-Book</vt:lpstr>
      <vt:lpstr>Open Sans</vt:lpstr>
      <vt:lpstr>Roboto</vt:lpstr>
      <vt:lpstr>Default Theme</vt:lpstr>
      <vt:lpstr>1_Personalizar design</vt:lpstr>
      <vt:lpstr>2_Personalizar design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>FIAP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Juliana Reyes</dc:creator>
  <cp:lastModifiedBy>Gabriela Salomão</cp:lastModifiedBy>
  <cp:revision>359</cp:revision>
  <dcterms:created xsi:type="dcterms:W3CDTF">2015-01-30T10:46:50Z</dcterms:created>
  <dcterms:modified xsi:type="dcterms:W3CDTF">2024-08-21T19:30:03Z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0x01010009485E5153EC1C4BBE7F115F6FBA4879</vt:lpwstr>
  </property>
</Properties>
</file>